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91" r:id="rId1"/>
  </p:sldMasterIdLst>
  <p:notesMasterIdLst>
    <p:notesMasterId r:id="rId22"/>
  </p:notesMasterIdLst>
  <p:sldIdLst>
    <p:sldId id="256" r:id="rId2"/>
    <p:sldId id="259" r:id="rId3"/>
    <p:sldId id="277" r:id="rId4"/>
    <p:sldId id="261" r:id="rId5"/>
    <p:sldId id="267" r:id="rId6"/>
    <p:sldId id="262" r:id="rId7"/>
    <p:sldId id="278" r:id="rId8"/>
    <p:sldId id="279" r:id="rId9"/>
    <p:sldId id="266" r:id="rId10"/>
    <p:sldId id="271" r:id="rId11"/>
    <p:sldId id="268" r:id="rId12"/>
    <p:sldId id="263" r:id="rId13"/>
    <p:sldId id="269" r:id="rId14"/>
    <p:sldId id="274" r:id="rId15"/>
    <p:sldId id="280" r:id="rId16"/>
    <p:sldId id="272" r:id="rId17"/>
    <p:sldId id="270" r:id="rId18"/>
    <p:sldId id="273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448CCD6-2550-9645-ABD5-AD1EE1E0B1F2}">
          <p14:sldIdLst>
            <p14:sldId id="256"/>
          </p14:sldIdLst>
        </p14:section>
        <p14:section name="Раздел без заголовка" id="{604CF9A1-BD4B-3048-B51B-1BAE19C31113}">
          <p14:sldIdLst>
            <p14:sldId id="259"/>
            <p14:sldId id="277"/>
            <p14:sldId id="261"/>
            <p14:sldId id="267"/>
            <p14:sldId id="262"/>
            <p14:sldId id="278"/>
            <p14:sldId id="279"/>
            <p14:sldId id="266"/>
            <p14:sldId id="271"/>
            <p14:sldId id="268"/>
            <p14:sldId id="263"/>
            <p14:sldId id="269"/>
            <p14:sldId id="274"/>
            <p14:sldId id="280"/>
            <p14:sldId id="272"/>
            <p14:sldId id="270"/>
            <p14:sldId id="273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gOfTMGo3wZ1+UsQKWmeN20dzGb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76"/>
  </p:normalViewPr>
  <p:slideViewPr>
    <p:cSldViewPr snapToGrid="0">
      <p:cViewPr varScale="1">
        <p:scale>
          <a:sx n="106" d="100"/>
          <a:sy n="106" d="100"/>
        </p:scale>
        <p:origin x="5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ихаил" userId="113bf903dc57cedc" providerId="LiveId" clId="{BE4FB884-674B-4F30-9A11-0E5751EDB478}"/>
    <pc:docChg chg="undo custSel addSld modSld">
      <pc:chgData name="Михаил" userId="113bf903dc57cedc" providerId="LiveId" clId="{BE4FB884-674B-4F30-9A11-0E5751EDB478}" dt="2020-10-05T06:14:45.111" v="19" actId="14100"/>
      <pc:docMkLst>
        <pc:docMk/>
      </pc:docMkLst>
      <pc:sldChg chg="modSp mod">
        <pc:chgData name="Михаил" userId="113bf903dc57cedc" providerId="LiveId" clId="{BE4FB884-674B-4F30-9A11-0E5751EDB478}" dt="2020-10-05T06:14:45.111" v="19" actId="14100"/>
        <pc:sldMkLst>
          <pc:docMk/>
          <pc:sldMk cId="0" sldId="269"/>
        </pc:sldMkLst>
        <pc:spChg chg="mod">
          <ac:chgData name="Михаил" userId="113bf903dc57cedc" providerId="LiveId" clId="{BE4FB884-674B-4F30-9A11-0E5751EDB478}" dt="2020-10-05T06:14:45.111" v="19" actId="14100"/>
          <ac:spMkLst>
            <pc:docMk/>
            <pc:sldMk cId="0" sldId="269"/>
            <ac:spMk id="213" creationId="{00000000-0000-0000-0000-000000000000}"/>
          </ac:spMkLst>
        </pc:spChg>
      </pc:sldChg>
      <pc:sldChg chg="modSp mod">
        <pc:chgData name="Михаил" userId="113bf903dc57cedc" providerId="LiveId" clId="{BE4FB884-674B-4F30-9A11-0E5751EDB478}" dt="2020-10-05T06:14:44.702" v="17" actId="14100"/>
        <pc:sldMkLst>
          <pc:docMk/>
          <pc:sldMk cId="0" sldId="270"/>
        </pc:sldMkLst>
        <pc:spChg chg="mod">
          <ac:chgData name="Михаил" userId="113bf903dc57cedc" providerId="LiveId" clId="{BE4FB884-674B-4F30-9A11-0E5751EDB478}" dt="2020-10-05T06:14:44.702" v="17" actId="14100"/>
          <ac:spMkLst>
            <pc:docMk/>
            <pc:sldMk cId="0" sldId="270"/>
            <ac:spMk id="231" creationId="{00000000-0000-0000-0000-000000000000}"/>
          </ac:spMkLst>
        </pc:spChg>
      </pc:sldChg>
      <pc:sldChg chg="modSp mod">
        <pc:chgData name="Михаил" userId="113bf903dc57cedc" providerId="LiveId" clId="{BE4FB884-674B-4F30-9A11-0E5751EDB478}" dt="2020-10-05T06:14:44.331" v="15" actId="14100"/>
        <pc:sldMkLst>
          <pc:docMk/>
          <pc:sldMk cId="0" sldId="271"/>
        </pc:sldMkLst>
        <pc:spChg chg="mod">
          <ac:chgData name="Михаил" userId="113bf903dc57cedc" providerId="LiveId" clId="{BE4FB884-674B-4F30-9A11-0E5751EDB478}" dt="2020-10-05T06:14:44.331" v="15" actId="14100"/>
          <ac:spMkLst>
            <pc:docMk/>
            <pc:sldMk cId="0" sldId="271"/>
            <ac:spMk id="239" creationId="{00000000-0000-0000-0000-000000000000}"/>
          </ac:spMkLst>
        </pc:spChg>
      </pc:sldChg>
      <pc:sldChg chg="add">
        <pc:chgData name="Михаил" userId="113bf903dc57cedc" providerId="LiveId" clId="{BE4FB884-674B-4F30-9A11-0E5751EDB478}" dt="2020-10-05T06:14:44.015" v="14" actId="47"/>
        <pc:sldMkLst>
          <pc:docMk/>
          <pc:sldMk cId="0" sldId="273"/>
        </pc:sldMkLst>
      </pc:sldChg>
      <pc:sldChg chg="add">
        <pc:chgData name="Михаил" userId="113bf903dc57cedc" providerId="LiveId" clId="{BE4FB884-674B-4F30-9A11-0E5751EDB478}" dt="2020-10-05T06:14:43.823" v="13" actId="47"/>
        <pc:sldMkLst>
          <pc:docMk/>
          <pc:sldMk cId="0" sldId="274"/>
        </pc:sldMkLst>
      </pc:sldChg>
      <pc:sldChg chg="add">
        <pc:chgData name="Михаил" userId="113bf903dc57cedc" providerId="LiveId" clId="{BE4FB884-674B-4F30-9A11-0E5751EDB478}" dt="2020-10-05T06:14:43.632" v="12" actId="47"/>
        <pc:sldMkLst>
          <pc:docMk/>
          <pc:sldMk cId="0" sldId="275"/>
        </pc:sldMkLst>
      </pc:sldChg>
      <pc:sldChg chg="addSp delSp modSp mod">
        <pc:chgData name="Михаил" userId="113bf903dc57cedc" providerId="LiveId" clId="{BE4FB884-674B-4F30-9A11-0E5751EDB478}" dt="2020-10-05T06:14:43.452" v="11" actId="478"/>
        <pc:sldMkLst>
          <pc:docMk/>
          <pc:sldMk cId="0" sldId="276"/>
        </pc:sldMkLst>
        <pc:spChg chg="add del mod">
          <ac:chgData name="Михаил" userId="113bf903dc57cedc" providerId="LiveId" clId="{BE4FB884-674B-4F30-9A11-0E5751EDB478}" dt="2020-10-05T06:14:42.885" v="8" actId="478"/>
          <ac:spMkLst>
            <pc:docMk/>
            <pc:sldMk cId="0" sldId="276"/>
            <ac:spMk id="3" creationId="{824A12B1-0E42-47BE-AE60-067518956965}"/>
          </ac:spMkLst>
        </pc:spChg>
        <pc:spChg chg="add">
          <ac:chgData name="Михаил" userId="113bf903dc57cedc" providerId="LiveId" clId="{BE4FB884-674B-4F30-9A11-0E5751EDB478}" dt="2020-10-05T06:14:42.711" v="7" actId="478"/>
          <ac:spMkLst>
            <pc:docMk/>
            <pc:sldMk cId="0" sldId="276"/>
            <ac:spMk id="292" creationId="{00000000-0000-0000-0000-000000000000}"/>
          </ac:spMkLst>
        </pc:spChg>
        <pc:spChg chg="add">
          <ac:chgData name="Михаил" userId="113bf903dc57cedc" providerId="LiveId" clId="{BE4FB884-674B-4F30-9A11-0E5751EDB478}" dt="2020-10-05T06:14:42.885" v="8" actId="478"/>
          <ac:spMkLst>
            <pc:docMk/>
            <pc:sldMk cId="0" sldId="276"/>
            <ac:spMk id="293" creationId="{00000000-0000-0000-0000-000000000000}"/>
          </ac:spMkLst>
        </pc:spChg>
        <pc:spChg chg="mod">
          <ac:chgData name="Михаил" userId="113bf903dc57cedc" providerId="LiveId" clId="{BE4FB884-674B-4F30-9A11-0E5751EDB478}" dt="2020-10-05T06:14:42.355" v="5" actId="1076"/>
          <ac:spMkLst>
            <pc:docMk/>
            <pc:sldMk cId="0" sldId="276"/>
            <ac:spMk id="295" creationId="{00000000-0000-0000-0000-000000000000}"/>
          </ac:spMkLst>
        </pc:spChg>
        <pc:spChg chg="add">
          <ac:chgData name="Михаил" userId="113bf903dc57cedc" providerId="LiveId" clId="{BE4FB884-674B-4F30-9A11-0E5751EDB478}" dt="2020-10-05T06:14:43.253" v="10" actId="478"/>
          <ac:spMkLst>
            <pc:docMk/>
            <pc:sldMk cId="0" sldId="276"/>
            <ac:spMk id="297" creationId="{00000000-0000-0000-0000-000000000000}"/>
          </ac:spMkLst>
        </pc:spChg>
        <pc:spChg chg="add">
          <ac:chgData name="Михаил" userId="113bf903dc57cedc" providerId="LiveId" clId="{BE4FB884-674B-4F30-9A11-0E5751EDB478}" dt="2020-10-05T06:14:43.062" v="9" actId="478"/>
          <ac:spMkLst>
            <pc:docMk/>
            <pc:sldMk cId="0" sldId="276"/>
            <ac:spMk id="299" creationId="{00000000-0000-0000-0000-000000000000}"/>
          </ac:spMkLst>
        </pc:spChg>
        <pc:picChg chg="add">
          <ac:chgData name="Михаил" userId="113bf903dc57cedc" providerId="LiveId" clId="{BE4FB884-674B-4F30-9A11-0E5751EDB478}" dt="2020-10-05T06:14:43.452" v="11" actId="478"/>
          <ac:picMkLst>
            <pc:docMk/>
            <pc:sldMk cId="0" sldId="276"/>
            <ac:picMk id="296" creationId="{00000000-0000-0000-0000-000000000000}"/>
          </ac:picMkLst>
        </pc:picChg>
        <pc:picChg chg="add">
          <ac:chgData name="Михаил" userId="113bf903dc57cedc" providerId="LiveId" clId="{BE4FB884-674B-4F30-9A11-0E5751EDB478}" dt="2020-10-05T06:14:43.452" v="11" actId="478"/>
          <ac:picMkLst>
            <pc:docMk/>
            <pc:sldMk cId="0" sldId="276"/>
            <ac:picMk id="29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82311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3258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7962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7653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3374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7166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7450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86222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9293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4415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6963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815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6968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8644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0873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2679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7354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36523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75863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13768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881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849293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15593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18625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06769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40427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88798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89324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30476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03369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20495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63667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8344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34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  <p:sldLayoutId id="2147484203" r:id="rId12"/>
    <p:sldLayoutId id="2147484204" r:id="rId13"/>
    <p:sldLayoutId id="2147484205" r:id="rId14"/>
    <p:sldLayoutId id="2147484206" r:id="rId15"/>
    <p:sldLayoutId id="214748420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grobiocikl@bk.ru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hyperlink" Target="mailto:agrobiocikl@bk.ru" TargetMode="Externa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428746" y="2592310"/>
            <a:ext cx="10537873" cy="142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ru-RU" sz="4800" b="1" dirty="0"/>
              <a:t>Органический биопрепарат </a:t>
            </a:r>
            <a:r>
              <a:rPr lang="ru-RU" sz="4800" b="1" dirty="0" err="1"/>
              <a:t>Россинка</a:t>
            </a:r>
            <a:endParaRPr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3218013" y="4368475"/>
            <a:ext cx="336553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Полная экологичность</a:t>
            </a:r>
            <a:endParaRPr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0606" y="-399232"/>
            <a:ext cx="12192000" cy="10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1" y="5830668"/>
            <a:ext cx="1219200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6463228" y="4368474"/>
            <a:ext cx="266811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Font typeface="Calibri"/>
              <a:buChar char="•"/>
            </a:pPr>
            <a:r>
              <a:rPr lang="ru-RU" sz="20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Уникальный состав</a:t>
            </a:r>
            <a:endParaRPr b="1" dirty="0"/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7827" y="329369"/>
            <a:ext cx="1575717" cy="18486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01FA15-9225-AC46-A119-3C8B53FF2498}"/>
              </a:ext>
            </a:extLst>
          </p:cNvPr>
          <p:cNvSpPr txBox="1"/>
          <p:nvPr/>
        </p:nvSpPr>
        <p:spPr>
          <a:xfrm>
            <a:off x="397257" y="4450961"/>
            <a:ext cx="2433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Сделано в России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1" y="5830668"/>
            <a:ext cx="1219200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62B6B24-8682-1D4B-9581-A85D6080F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7299" y="-62280"/>
            <a:ext cx="2934163" cy="865676"/>
          </a:xfrm>
        </p:spPr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Аналоги</a:t>
            </a: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6821E-4FC9-1247-8C3A-395772CC7A16}"/>
              </a:ext>
            </a:extLst>
          </p:cNvPr>
          <p:cNvSpPr txBox="1"/>
          <p:nvPr/>
        </p:nvSpPr>
        <p:spPr>
          <a:xfrm>
            <a:off x="853439" y="990026"/>
            <a:ext cx="3768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Биопрепарат </a:t>
            </a:r>
            <a:r>
              <a:rPr lang="en" sz="2400" b="1" dirty="0">
                <a:latin typeface="Calibri" panose="020F0502020204030204" pitchFamily="34" charset="0"/>
                <a:cs typeface="Calibri" panose="020F0502020204030204" pitchFamily="34" charset="0"/>
              </a:rPr>
              <a:t>MICROBE-LIFT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FF9216-F825-D04F-AAD2-C428CE037149}"/>
              </a:ext>
            </a:extLst>
          </p:cNvPr>
          <p:cNvSpPr txBox="1"/>
          <p:nvPr/>
        </p:nvSpPr>
        <p:spPr>
          <a:xfrm>
            <a:off x="5003659" y="990026"/>
            <a:ext cx="3240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Цена: </a:t>
            </a:r>
            <a:r>
              <a:rPr lang="ru-RU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3000р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за 1 литра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7D90C0-BA1D-614A-B425-52E3B0534563}"/>
              </a:ext>
            </a:extLst>
          </p:cNvPr>
          <p:cNvSpPr txBox="1"/>
          <p:nvPr/>
        </p:nvSpPr>
        <p:spPr>
          <a:xfrm>
            <a:off x="853439" y="1546708"/>
            <a:ext cx="4099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Биопрепарат </a:t>
            </a:r>
            <a:r>
              <a:rPr lang="en" sz="2400" b="1" dirty="0">
                <a:latin typeface="Calibri" panose="020F0502020204030204" pitchFamily="34" charset="0"/>
                <a:cs typeface="Calibri" panose="020F0502020204030204" pitchFamily="34" charset="0"/>
              </a:rPr>
              <a:t>BIOFORCE Septic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909E1F-CBDD-6445-A9E7-5BE29BE95B41}"/>
              </a:ext>
            </a:extLst>
          </p:cNvPr>
          <p:cNvSpPr txBox="1"/>
          <p:nvPr/>
        </p:nvSpPr>
        <p:spPr>
          <a:xfrm>
            <a:off x="5003659" y="1546708"/>
            <a:ext cx="2686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Цена </a:t>
            </a:r>
            <a:r>
              <a:rPr lang="ru-RU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4278р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за 800г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1500B7-DF05-5844-83EF-FFB3A3995740}"/>
              </a:ext>
            </a:extLst>
          </p:cNvPr>
          <p:cNvSpPr txBox="1"/>
          <p:nvPr/>
        </p:nvSpPr>
        <p:spPr>
          <a:xfrm>
            <a:off x="853439" y="2130492"/>
            <a:ext cx="3303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Биопрепарат </a:t>
            </a:r>
            <a:r>
              <a:rPr lang="ru-RU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Ликвазим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D048AE-F2E5-404A-B87D-312E1FF766C2}"/>
              </a:ext>
            </a:extLst>
          </p:cNvPr>
          <p:cNvSpPr txBox="1"/>
          <p:nvPr/>
        </p:nvSpPr>
        <p:spPr>
          <a:xfrm>
            <a:off x="5003659" y="2084325"/>
            <a:ext cx="2495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Цена </a:t>
            </a:r>
            <a:r>
              <a:rPr lang="ru-RU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2000р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за 1 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A0BA9B-E50B-5D4F-9704-228455CD7734}"/>
              </a:ext>
            </a:extLst>
          </p:cNvPr>
          <p:cNvSpPr txBox="1"/>
          <p:nvPr/>
        </p:nvSpPr>
        <p:spPr>
          <a:xfrm>
            <a:off x="853439" y="2705965"/>
            <a:ext cx="4337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Биопрепарат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Русский Богатырь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EDA5F0-834B-C84A-A25C-4AF3E0CFB6E2}"/>
              </a:ext>
            </a:extLst>
          </p:cNvPr>
          <p:cNvSpPr txBox="1"/>
          <p:nvPr/>
        </p:nvSpPr>
        <p:spPr>
          <a:xfrm>
            <a:off x="5190908" y="2655675"/>
            <a:ext cx="2586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Цена </a:t>
            </a:r>
            <a:r>
              <a:rPr lang="ru-RU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3500р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за 1 кг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D24FBD-C216-4C44-B1A4-10155FC4C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51" y="3815248"/>
            <a:ext cx="2143389" cy="212785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A3E0FE2-A1BB-D143-9F47-96F1BC919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8073" y="3849691"/>
            <a:ext cx="2143389" cy="21433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77917BB-EFC7-F248-B5BE-BA4D51FA3C27}"/>
              </a:ext>
            </a:extLst>
          </p:cNvPr>
          <p:cNvSpPr txBox="1"/>
          <p:nvPr/>
        </p:nvSpPr>
        <p:spPr>
          <a:xfrm>
            <a:off x="1203960" y="347472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EAEFEDE-5658-F045-9169-B278C950EA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6645" y="3865222"/>
            <a:ext cx="1741944" cy="212785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FAD1DDF-95AE-5C47-BB6A-86A5D97B3C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6670" y="3813623"/>
            <a:ext cx="1741944" cy="22843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"/>
          <p:cNvSpPr txBox="1">
            <a:spLocks noGrp="1"/>
          </p:cNvSpPr>
          <p:nvPr>
            <p:ph type="ctrTitle"/>
          </p:nvPr>
        </p:nvSpPr>
        <p:spPr>
          <a:xfrm>
            <a:off x="1003494" y="214414"/>
            <a:ext cx="5092505" cy="97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ru-RU" sz="3200" b="1" dirty="0"/>
              <a:t>Форма выпуска препарата  </a:t>
            </a:r>
            <a:endParaRPr sz="3200" b="1" dirty="0"/>
          </a:p>
        </p:txBody>
      </p:sp>
      <p:pic>
        <p:nvPicPr>
          <p:cNvPr id="204" name="Google Shape;20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1" y="5830668"/>
            <a:ext cx="1219200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3"/>
          <p:cNvSpPr/>
          <p:nvPr/>
        </p:nvSpPr>
        <p:spPr>
          <a:xfrm>
            <a:off x="9303748" y="4146134"/>
            <a:ext cx="198354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DCFFD4-5800-BC40-80ED-38A742D92D24}"/>
              </a:ext>
            </a:extLst>
          </p:cNvPr>
          <p:cNvSpPr txBox="1"/>
          <p:nvPr/>
        </p:nvSpPr>
        <p:spPr>
          <a:xfrm>
            <a:off x="1378634" y="1598418"/>
            <a:ext cx="8142485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Препарат «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Россинка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» выпускается в жидкой форме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Упаковка: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1A7C1E-3416-A747-8865-0CD73FCEFA69}"/>
              </a:ext>
            </a:extLst>
          </p:cNvPr>
          <p:cNvSpPr txBox="1"/>
          <p:nvPr/>
        </p:nvSpPr>
        <p:spPr>
          <a:xfrm>
            <a:off x="1205972" y="3431388"/>
            <a:ext cx="3955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ПЭТ бутылки (1л.,100мл)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Канистры (20л)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Еврокубы</a:t>
            </a:r>
            <a:r>
              <a:rPr lang="ru-RU" sz="2400" dirty="0"/>
              <a:t> (500л,1000л)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53A82E-73CB-7046-A6B7-E8518BDA8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3176510"/>
            <a:ext cx="3618021" cy="2870029"/>
          </a:xfrm>
          <a:prstGeom prst="rect">
            <a:avLst/>
          </a:prstGeom>
        </p:spPr>
      </p:pic>
      <p:pic>
        <p:nvPicPr>
          <p:cNvPr id="26" name="Google Shape;93;p1">
            <a:extLst>
              <a:ext uri="{FF2B5EF4-FFF2-40B4-BE49-F238E27FC236}">
                <a16:creationId xmlns:a16="http://schemas.microsoft.com/office/drawing/2014/main" id="{17FC59B0-A9B2-1A45-9B55-3D241E9D6C8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90522" y="4000500"/>
            <a:ext cx="898502" cy="1259082"/>
          </a:xfrm>
          <a:prstGeom prst="rect">
            <a:avLst/>
          </a:prstGeom>
          <a:noFill/>
          <a:ln>
            <a:noFill/>
          </a:ln>
          <a:effectLst>
            <a:reflection stA="31000" endPos="71000" dist="508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 txBox="1">
            <a:spLocks noGrp="1"/>
          </p:cNvSpPr>
          <p:nvPr>
            <p:ph type="ctrTitle"/>
          </p:nvPr>
        </p:nvSpPr>
        <p:spPr>
          <a:xfrm>
            <a:off x="846146" y="13650"/>
            <a:ext cx="8230121" cy="142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ru-RU" sz="4800" dirty="0"/>
              <a:t>10 причин купить наш препарат. </a:t>
            </a:r>
            <a:endParaRPr sz="4800" dirty="0"/>
          </a:p>
        </p:txBody>
      </p:sp>
      <p:pic>
        <p:nvPicPr>
          <p:cNvPr id="161" name="Google Shape;16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1" y="5830668"/>
            <a:ext cx="1219200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B9DA2-9964-F34A-9394-3ED349C7D0E1}"/>
              </a:ext>
            </a:extLst>
          </p:cNvPr>
          <p:cNvSpPr txBox="1"/>
          <p:nvPr/>
        </p:nvSpPr>
        <p:spPr>
          <a:xfrm>
            <a:off x="846146" y="1351508"/>
            <a:ext cx="702733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1. Значительное сокращение расходов, в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т.ч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. на очистку стоков;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2. Широкий спектр применения: для очистки стоков и сточных вод;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Экологичность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: только природные бактерии в правильном составе;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Безопасноть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: вредные вещества перерабатываются в безвредные;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5. Доказанная эффективность;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6, Отечественное производство;</a:t>
            </a:r>
          </a:p>
          <a:p>
            <a:r>
              <a:rPr lang="ru-RU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7.Индивидуальный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подход к каждому клиенту;</a:t>
            </a:r>
          </a:p>
          <a:p>
            <a:r>
              <a:rPr lang="ru-RU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8.Приемлеммые цены;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10.Срок хранения до 10 лет </a:t>
            </a:r>
            <a:endParaRPr lang="ru-RU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92680D-FB60-3043-AEFD-C5ADB82CB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867" y="2568027"/>
            <a:ext cx="2438400" cy="2260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E2C91B2-1D0D-4E4D-B528-DCDF68F3D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0053" y="686223"/>
            <a:ext cx="6158270" cy="3818467"/>
          </a:xfrm>
        </p:spPr>
        <p:txBody>
          <a:bodyPr/>
          <a:lstStyle/>
          <a:p>
            <a:pPr algn="l"/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Стоимость программы применения биопрепарата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Россинка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примерно вдвое-втрое ниже стоимости использования продуктов других производителей. Экономии расходов при этом удается достичь и за счет расходов непосредственно на препараты, но также и за счет снижения расходов на использование рабочей силы.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EB6680-8859-1E4F-BA7A-FE76A6475EC0}"/>
              </a:ext>
            </a:extLst>
          </p:cNvPr>
          <p:cNvSpPr txBox="1"/>
          <p:nvPr/>
        </p:nvSpPr>
        <p:spPr>
          <a:xfrm>
            <a:off x="1082040" y="325047"/>
            <a:ext cx="23873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Выгода</a:t>
            </a:r>
            <a:r>
              <a:rPr lang="ru-RU" dirty="0"/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9AB336-E3D7-E04D-A9E5-9FD18786F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432" y="4066675"/>
            <a:ext cx="4030213" cy="279132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1" y="5830668"/>
            <a:ext cx="12192000" cy="10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9DCC0A-6319-EA48-A36D-6B5507F6F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083" y="140125"/>
            <a:ext cx="7324164" cy="597890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247BEC2-C55D-6446-80D1-BF169A702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3547" y="336176"/>
            <a:ext cx="6969124" cy="6336533"/>
          </a:xfrm>
        </p:spPr>
      </p:pic>
    </p:spTree>
    <p:extLst>
      <p:ext uri="{BB962C8B-B14F-4D97-AF65-F5344CB8AC3E}">
        <p14:creationId xmlns:p14="http://schemas.microsoft.com/office/powerpoint/2010/main" val="4277394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1" y="5830668"/>
            <a:ext cx="1219200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5C836CE-6778-754A-AE02-7FEBFC26D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934" y="-457200"/>
            <a:ext cx="4978400" cy="1646302"/>
          </a:xfrm>
        </p:spPr>
        <p:txBody>
          <a:bodyPr/>
          <a:lstStyle/>
          <a:p>
            <a:pPr algn="l"/>
            <a:r>
              <a:rPr lang="ru-RU" sz="3600" dirty="0"/>
              <a:t>Микробиологические исследования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125498-188B-D044-84FC-6BD42213C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783" y="711677"/>
            <a:ext cx="4368884" cy="55126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AB84CF-2828-1F4C-97DE-A8E97CEA8F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734" y="1207422"/>
            <a:ext cx="2438400" cy="2260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6B70F7-C4E3-8D43-941C-88F9BFB91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1" y="0"/>
            <a:ext cx="5774266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704F25C-8ECC-D242-8A39-42C770212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79" y="0"/>
            <a:ext cx="2357121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1" y="5830668"/>
            <a:ext cx="12192000" cy="10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391EBD-06F0-244E-9F17-2563F8E18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0894" y="121920"/>
            <a:ext cx="4809580" cy="570874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AC0140-E36A-A948-9C42-EB2840B13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20" y="121920"/>
            <a:ext cx="3048000" cy="30607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2"/>
          <p:cNvSpPr txBox="1">
            <a:spLocks noGrp="1"/>
          </p:cNvSpPr>
          <p:nvPr>
            <p:ph type="ctrTitle"/>
          </p:nvPr>
        </p:nvSpPr>
        <p:spPr>
          <a:xfrm>
            <a:off x="1185332" y="-8057"/>
            <a:ext cx="3274125" cy="114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ru-RU" sz="3800" b="1" dirty="0"/>
              <a:t>Контроль качества</a:t>
            </a:r>
            <a:endParaRPr sz="3000" b="1" dirty="0"/>
          </a:p>
        </p:txBody>
      </p:sp>
      <p:pic>
        <p:nvPicPr>
          <p:cNvPr id="281" name="Google Shape;28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25126"/>
            <a:ext cx="12192000" cy="2232874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2"/>
          <p:cNvSpPr/>
          <p:nvPr/>
        </p:nvSpPr>
        <p:spPr>
          <a:xfrm>
            <a:off x="442660" y="1654191"/>
            <a:ext cx="573600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Мы серьезно относимся к вопросам качества наших препаратов, и поэтому перед отправкой проверяем каждую партию в лабораториях и только после удостоверения соответствующего качества наши препараты отправляется к вам.</a:t>
            </a:r>
            <a:endParaRPr sz="2400" dirty="0"/>
          </a:p>
        </p:txBody>
      </p:sp>
      <p:sp>
        <p:nvSpPr>
          <p:cNvPr id="283" name="Google Shape;283;p22"/>
          <p:cNvSpPr/>
          <p:nvPr/>
        </p:nvSpPr>
        <p:spPr>
          <a:xfrm>
            <a:off x="6454800" y="1349306"/>
            <a:ext cx="5377200" cy="2758460"/>
          </a:xfrm>
          <a:prstGeom prst="rect">
            <a:avLst/>
          </a:prstGeom>
          <a:solidFill>
            <a:srgbClr val="70AD47"/>
          </a:solidFill>
          <a:ln>
            <a:noFill/>
          </a:ln>
          <a:effectLst>
            <a:outerShdw blurRad="203200" dist="1016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2"/>
          <p:cNvSpPr/>
          <p:nvPr/>
        </p:nvSpPr>
        <p:spPr>
          <a:xfrm>
            <a:off x="6814513" y="1552506"/>
            <a:ext cx="4657773" cy="179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Горячая линия по вопросам качества</a:t>
            </a:r>
            <a:endParaRPr/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Любой покупатель может написать свое мнение о товаре, подать сигнал о неудовлетворительном качестве по адресу</a:t>
            </a:r>
            <a:endParaRPr/>
          </a:p>
        </p:txBody>
      </p:sp>
      <p:pic>
        <p:nvPicPr>
          <p:cNvPr id="285" name="Google Shape;285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9656" y="1707778"/>
            <a:ext cx="550907" cy="574653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2"/>
          <p:cNvSpPr/>
          <p:nvPr/>
        </p:nvSpPr>
        <p:spPr>
          <a:xfrm>
            <a:off x="6645180" y="3429000"/>
            <a:ext cx="4657773" cy="5372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2"/>
          <p:cNvSpPr/>
          <p:nvPr/>
        </p:nvSpPr>
        <p:spPr>
          <a:xfrm>
            <a:off x="7157470" y="3462519"/>
            <a:ext cx="39718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1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agrobiocikl@bk.ru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+7(929)-227-05-39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ctrTitle"/>
          </p:nvPr>
        </p:nvSpPr>
        <p:spPr>
          <a:xfrm>
            <a:off x="913366" y="0"/>
            <a:ext cx="573599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В нашем составе есть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Google Shape;116;p4"/>
          <p:cNvSpPr txBox="1">
            <a:spLocks noGrp="1"/>
          </p:cNvSpPr>
          <p:nvPr>
            <p:ph type="subTitle" idx="1"/>
          </p:nvPr>
        </p:nvSpPr>
        <p:spPr>
          <a:xfrm>
            <a:off x="360000" y="3569677"/>
            <a:ext cx="3396074" cy="169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Гуминовые</a:t>
            </a:r>
            <a:endParaRPr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lnSpc>
                <a:spcPct val="100000"/>
              </a:lnSpc>
              <a:buClr>
                <a:srgbClr val="7F7F7F"/>
              </a:buClr>
              <a:buSzPts val="1600"/>
            </a:pP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компоненты и естественные почвенные бактерии</a:t>
            </a:r>
            <a:endParaRPr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7" name="Google Shape;11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1" y="5830668"/>
            <a:ext cx="1219200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 txBox="1"/>
          <p:nvPr/>
        </p:nvSpPr>
        <p:spPr>
          <a:xfrm>
            <a:off x="4397963" y="3540640"/>
            <a:ext cx="339607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dk1"/>
              </a:buClr>
              <a:buSzPts val="2400"/>
            </a:pP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Содержит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chemeClr val="dk1"/>
              </a:buClr>
              <a:buSzPts val="2400"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chemeClr val="dk1"/>
              </a:buClr>
              <a:buSzPts val="2400"/>
            </a:pP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аэробные и анаэробные микроорганизмы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3474" y="2361877"/>
            <a:ext cx="849125" cy="84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1436" y="2361876"/>
            <a:ext cx="849125" cy="8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 txBox="1"/>
          <p:nvPr/>
        </p:nvSpPr>
        <p:spPr>
          <a:xfrm>
            <a:off x="8435926" y="3569677"/>
            <a:ext cx="3396074" cy="169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1" i="0" u="none" strike="noStrike" cap="none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Микроорганизмы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spcBef>
                <a:spcPts val="1000"/>
              </a:spcBef>
              <a:buClr>
                <a:srgbClr val="7F7F7F"/>
              </a:buClr>
              <a:buSzPts val="1600"/>
            </a:pP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Естественные питательные вещества и микроэлементы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9400" y="2361876"/>
            <a:ext cx="849125" cy="8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/>
          <p:nvPr/>
        </p:nvSpPr>
        <p:spPr>
          <a:xfrm>
            <a:off x="3985577" y="2651760"/>
            <a:ext cx="182880" cy="182880"/>
          </a:xfrm>
          <a:prstGeom prst="ellipse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7F7F7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8023540" y="2651760"/>
            <a:ext cx="182880" cy="182880"/>
          </a:xfrm>
          <a:prstGeom prst="ellipse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7F7F7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8989289" y="662014"/>
            <a:ext cx="2289345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Основной</a:t>
            </a:r>
            <a:r>
              <a:rPr lang="ru-RU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компонент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cxnSp>
        <p:nvCxnSpPr>
          <p:cNvPr id="126" name="Google Shape;126;p4"/>
          <p:cNvCxnSpPr/>
          <p:nvPr/>
        </p:nvCxnSpPr>
        <p:spPr>
          <a:xfrm>
            <a:off x="10133962" y="1207171"/>
            <a:ext cx="0" cy="538086"/>
          </a:xfrm>
          <a:prstGeom prst="straightConnector1">
            <a:avLst/>
          </a:prstGeom>
          <a:noFill/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3"/>
          <p:cNvSpPr txBox="1">
            <a:spLocks noGrp="1"/>
          </p:cNvSpPr>
          <p:nvPr>
            <p:ph type="ctrTitle"/>
          </p:nvPr>
        </p:nvSpPr>
        <p:spPr>
          <a:xfrm>
            <a:off x="1270000" y="490541"/>
            <a:ext cx="25908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ru-RU" sz="4000" b="1" dirty="0"/>
              <a:t>Контакты</a:t>
            </a:r>
            <a:endParaRPr sz="3200" b="1" dirty="0"/>
          </a:p>
        </p:txBody>
      </p:sp>
      <p:pic>
        <p:nvPicPr>
          <p:cNvPr id="294" name="Google Shape;29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1" y="5830668"/>
            <a:ext cx="1219200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3"/>
          <p:cNvSpPr/>
          <p:nvPr/>
        </p:nvSpPr>
        <p:spPr>
          <a:xfrm>
            <a:off x="457199" y="2897489"/>
            <a:ext cx="5638799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СПАСИБО ЗА ВНИМАНИЕ! НАДЕЕМСЯ НА ДОЛГОСРОЧНОЕ СОТРУДНИЧЕСТВО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296" name="Google Shape;29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9478" y="2949626"/>
            <a:ext cx="624011" cy="455221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3"/>
          <p:cNvSpPr/>
          <p:nvPr/>
        </p:nvSpPr>
        <p:spPr>
          <a:xfrm>
            <a:off x="6611258" y="3452482"/>
            <a:ext cx="437748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agrobiocikl@bk.ru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42967" y="4406570"/>
            <a:ext cx="357034" cy="64998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3"/>
          <p:cNvSpPr/>
          <p:nvPr/>
        </p:nvSpPr>
        <p:spPr>
          <a:xfrm>
            <a:off x="6611258" y="5122822"/>
            <a:ext cx="437748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+7(929)-227-05-39</a:t>
            </a:r>
          </a:p>
          <a:p>
            <a:pPr lvl="0" algn="ctr"/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Муталиев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Тагир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Мустафаевич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935" y="584826"/>
            <a:ext cx="1315094" cy="12197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21444" y="1800509"/>
            <a:ext cx="2400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ООО «</a:t>
            </a:r>
            <a:r>
              <a:rPr lang="ru-RU" sz="1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АгроБиоЦикл</a:t>
            </a:r>
            <a:r>
              <a:rPr lang="ru-RU" sz="1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lang="en-US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C2ED9BB-A567-CD43-8AB0-1E68C64F6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733" y="396240"/>
            <a:ext cx="8466667" cy="3032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Россинка</a:t>
            </a:r>
            <a:r>
              <a:rPr lang="ru-RU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-это препарат высокой активности, содержащий бактерии нескольких видов, разработан специально для использования в промышленных и муниципальных системах очистки сточных вод. В препарате содержится 87 видов бактерий с плотностью заселения до 400 миллионов бактерий в одном миллилитре. Бактерии, содержащиеся в препарате</a:t>
            </a:r>
            <a:r>
              <a:rPr lang="e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ускоряют биологическое окисление, разлагающее органические вещества в аэробных и анаэробных системах, очистки сточных вод, прудах и резервуарах накопления. Что значительно улучшает работу и стабильность всей системы. 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59D18A-47E2-EF4D-9790-EA4F39BCE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098" y="4754007"/>
            <a:ext cx="2283302" cy="208875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D4FC3C-D542-7E41-A121-B8354F781223}"/>
              </a:ext>
            </a:extLst>
          </p:cNvPr>
          <p:cNvSpPr/>
          <p:nvPr/>
        </p:nvSpPr>
        <p:spPr>
          <a:xfrm>
            <a:off x="677334" y="2305616"/>
            <a:ext cx="8466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046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subTitle" idx="1"/>
          </p:nvPr>
        </p:nvSpPr>
        <p:spPr>
          <a:xfrm>
            <a:off x="740611" y="477424"/>
            <a:ext cx="5708316" cy="5391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sz="32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>
              <a:lnSpc>
                <a:spcPct val="150000"/>
              </a:lnSpc>
              <a:buClr>
                <a:schemeClr val="lt1"/>
              </a:buClr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содержит естественные клеточные структуры, в том числе не способные вступать в реакцию лигнин, которые постоянно связывают пахучие компоненты при контакте. Применение препарата сдерживает биологические реакции в газообразных средах, таких как </a:t>
            </a:r>
            <a:r>
              <a:rPr lang="e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H2S.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134324-6B91-AD43-84D5-3192C971D686}"/>
              </a:ext>
            </a:extLst>
          </p:cNvPr>
          <p:cNvSpPr txBox="1"/>
          <p:nvPr/>
        </p:nvSpPr>
        <p:spPr>
          <a:xfrm>
            <a:off x="836864" y="224762"/>
            <a:ext cx="4852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/>
                </a:solidFill>
              </a:rPr>
              <a:t>Органический препарат </a:t>
            </a:r>
          </a:p>
          <a:p>
            <a:r>
              <a:rPr lang="ru-RU" sz="3200" dirty="0">
                <a:solidFill>
                  <a:schemeClr val="accent1"/>
                </a:solidFill>
              </a:rPr>
              <a:t>              </a:t>
            </a:r>
            <a:r>
              <a:rPr lang="ru-RU" sz="3200" dirty="0" err="1">
                <a:solidFill>
                  <a:schemeClr val="accent1"/>
                </a:solidFill>
              </a:rPr>
              <a:t>Россинка</a:t>
            </a:r>
            <a:endParaRPr lang="ru-RU" sz="3200" dirty="0">
              <a:solidFill>
                <a:schemeClr val="accent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D5EF67-33DB-4949-9CC6-4E18A055F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90741"/>
            <a:ext cx="3659567" cy="25962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"/>
          <p:cNvSpPr txBox="1"/>
          <p:nvPr/>
        </p:nvSpPr>
        <p:spPr>
          <a:xfrm>
            <a:off x="360000" y="1277775"/>
            <a:ext cx="718028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72B652D-D0B7-3E41-AD10-B5558FA32D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482" y="477700"/>
            <a:ext cx="8060788" cy="5340760"/>
          </a:xfrm>
        </p:spPr>
        <p:txBody>
          <a:bodyPr/>
          <a:lstStyle/>
          <a:p>
            <a:pPr algn="l" fontAlgn="base"/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-Очистные сооружения (промышленные, городские, хозяйственно-бытовые) , пруды доочистки, КНС,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-Септики, выгребные ямы, дачные туалеты.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-</a:t>
            </a:r>
            <a:r>
              <a:rPr lang="ru-RU" sz="2400" dirty="0" err="1">
                <a:solidFill>
                  <a:schemeClr val="tx1"/>
                </a:solidFill>
              </a:rPr>
              <a:t>Жироуловители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-Столовые, рестораны, кафе, пищевые комбинаты.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- Медицинские учреждения, детские сады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-Автономная канализация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-Дачные туалеты.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-Канализационные трубы.</a:t>
            </a: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DA0815-F213-EC42-BD97-7AB17282ACB9}"/>
              </a:ext>
            </a:extLst>
          </p:cNvPr>
          <p:cNvSpPr txBox="1"/>
          <p:nvPr/>
        </p:nvSpPr>
        <p:spPr>
          <a:xfrm>
            <a:off x="2556695" y="248099"/>
            <a:ext cx="4697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>
                <a:solidFill>
                  <a:schemeClr val="accent1"/>
                </a:solidFill>
              </a:rPr>
              <a:t>Используется</a:t>
            </a:r>
            <a:r>
              <a:rPr lang="ru-RU" sz="4000" dirty="0"/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758FD3-CE56-1B42-864B-3FE0D8ACF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245" y="4714561"/>
            <a:ext cx="4699622" cy="17313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B084E7-7455-8546-B2FE-39C98D649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8269" y="3294009"/>
            <a:ext cx="2402805" cy="31981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 txBox="1">
            <a:spLocks noGrp="1"/>
          </p:cNvSpPr>
          <p:nvPr>
            <p:ph type="ctrTitle"/>
          </p:nvPr>
        </p:nvSpPr>
        <p:spPr>
          <a:xfrm>
            <a:off x="715599" y="-11850"/>
            <a:ext cx="514333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ru-RU" sz="4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Спектр</a:t>
            </a:r>
            <a:r>
              <a:rPr lang="ru-RU" sz="4600" b="1" dirty="0">
                <a:latin typeface="Calibri" panose="020F0502020204030204" pitchFamily="34" charset="0"/>
                <a:cs typeface="Calibri" panose="020F0502020204030204" pitchFamily="34" charset="0"/>
              </a:rPr>
              <a:t> действия препарата </a:t>
            </a:r>
            <a:endParaRPr sz="5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2" name="Google Shape;15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1" y="5830668"/>
            <a:ext cx="1219200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7"/>
          <p:cNvSpPr txBox="1"/>
          <p:nvPr/>
        </p:nvSpPr>
        <p:spPr>
          <a:xfrm>
            <a:off x="833978" y="1570581"/>
            <a:ext cx="8833262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262626"/>
              </a:buClr>
              <a:buSzPts val="2000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-Биологическая очистка промышленных и бытовых сточных вод;</a:t>
            </a:r>
          </a:p>
          <a:p>
            <a:pPr lvl="0">
              <a:buClr>
                <a:srgbClr val="262626"/>
              </a:buClr>
              <a:buSzPts val="2000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-Переработка органических отходов. фекальных масс;</a:t>
            </a:r>
          </a:p>
          <a:p>
            <a:pPr>
              <a:buClr>
                <a:srgbClr val="262626"/>
              </a:buClr>
              <a:buSzPts val="2000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-Снижение токсической нагрузки на, окружающую среду;</a:t>
            </a:r>
          </a:p>
          <a:p>
            <a:pPr lvl="0">
              <a:buClr>
                <a:srgbClr val="262626"/>
              </a:buClr>
              <a:buSzPts val="2000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-Конкурентное ингибирование патогенной микрофлоры;</a:t>
            </a:r>
          </a:p>
          <a:p>
            <a:pPr lvl="0">
              <a:buClr>
                <a:srgbClr val="262626"/>
              </a:buClr>
              <a:buSzPts val="2000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-Нормирование санитарно-гигиенических показателей;</a:t>
            </a:r>
          </a:p>
          <a:p>
            <a:pPr lvl="0">
              <a:buClr>
                <a:srgbClr val="262626"/>
              </a:buClr>
              <a:buSzPts val="2000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-Полное удаление запаха аммиака и сероводорода;</a:t>
            </a:r>
          </a:p>
          <a:p>
            <a:pPr lvl="0">
              <a:buClr>
                <a:srgbClr val="262626"/>
              </a:buClr>
              <a:buSzPts val="2000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-Разложение молекул жира до более простых веществ;</a:t>
            </a:r>
          </a:p>
          <a:p>
            <a:pPr lvl="0">
              <a:buClr>
                <a:srgbClr val="262626"/>
              </a:buClr>
              <a:buSzPts val="2000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-Нормирование БПК, ХПК, контроль роста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цианобактерий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и водорослей;</a:t>
            </a:r>
          </a:p>
          <a:p>
            <a:pPr lvl="0">
              <a:buClr>
                <a:srgbClr val="262626"/>
              </a:buClr>
              <a:buSzPts val="2000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-Снижение толщины ила, увеличение прозрачности воды;</a:t>
            </a:r>
          </a:p>
          <a:p>
            <a:pPr lvl="0">
              <a:buClr>
                <a:srgbClr val="262626"/>
              </a:buClr>
              <a:buSzPts val="2000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-Ускоренная переработка фекалий в туалетах и выгребных ямах;</a:t>
            </a:r>
          </a:p>
        </p:txBody>
      </p:sp>
      <p:pic>
        <p:nvPicPr>
          <p:cNvPr id="155" name="Google Shape;15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0600" y="307906"/>
            <a:ext cx="104140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ECFFFB-DEFA-9E48-AD7B-4D9E6D918149}"/>
              </a:ext>
            </a:extLst>
          </p:cNvPr>
          <p:cNvSpPr txBox="1"/>
          <p:nvPr/>
        </p:nvSpPr>
        <p:spPr>
          <a:xfrm>
            <a:off x="1490133" y="22182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269367-DB20-594E-A87F-997A8D769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60" y="228600"/>
            <a:ext cx="6470226" cy="883920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latin typeface="Calibri" panose="020F0502020204030204" pitchFamily="34" charset="0"/>
                <a:cs typeface="Calibri" panose="020F0502020204030204" pitchFamily="34" charset="0"/>
              </a:rPr>
              <a:t>Способ применения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EE4DA5-096F-AE41-B307-131CEB0F8C02}"/>
              </a:ext>
            </a:extLst>
          </p:cNvPr>
          <p:cNvSpPr txBox="1"/>
          <p:nvPr/>
        </p:nvSpPr>
        <p:spPr>
          <a:xfrm>
            <a:off x="2468880" y="3429000"/>
            <a:ext cx="4325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Частота внесения: 1-2 раз в год.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A1E4F9-37B3-0F4E-8FBA-5EADE5DB4953}"/>
              </a:ext>
            </a:extLst>
          </p:cNvPr>
          <p:cNvSpPr txBox="1"/>
          <p:nvPr/>
        </p:nvSpPr>
        <p:spPr>
          <a:xfrm>
            <a:off x="603171" y="1596126"/>
            <a:ext cx="9207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Влить, не разбавляя с водой, непосредственно через систему залива.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1888C4-4418-0648-9334-6AC2696DBB30}"/>
              </a:ext>
            </a:extLst>
          </p:cNvPr>
          <p:cNvSpPr txBox="1"/>
          <p:nvPr/>
        </p:nvSpPr>
        <p:spPr>
          <a:xfrm>
            <a:off x="1996440" y="2512563"/>
            <a:ext cx="5336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Соотношение: 1л на 5000л сточных вод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62A4547-06CF-BC49-B6DF-E085A0884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765" y="4345436"/>
            <a:ext cx="3718905" cy="251256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1FE177C-3879-644F-BFA8-D14CC4509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10" y="4345437"/>
            <a:ext cx="4470976" cy="251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43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CC5CAF-CBBD-674C-B00A-B30F2BA9C3FD}"/>
              </a:ext>
            </a:extLst>
          </p:cNvPr>
          <p:cNvSpPr txBox="1"/>
          <p:nvPr/>
        </p:nvSpPr>
        <p:spPr>
          <a:xfrm>
            <a:off x="335280" y="0"/>
            <a:ext cx="597407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Хранение и транспортировка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должны производиться в герметичной таре, вне досягаемости прямых </a:t>
            </a:r>
            <a:r>
              <a:rPr lang="ru-RU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солнечных лучей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FF8727-0A7F-2F44-AE98-238C14539226}"/>
              </a:ext>
            </a:extLst>
          </p:cNvPr>
          <p:cNvSpPr txBox="1"/>
          <p:nvPr/>
        </p:nvSpPr>
        <p:spPr>
          <a:xfrm>
            <a:off x="335280" y="2743200"/>
            <a:ext cx="6995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Важно!!!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Перед использованием биопрепаратов в форме Суспензионного концентрата обязательно перемешать содержимое емкости (канистры, бочки, флакона и пр.), для обеспечения однородности суспензии и снижения потери микробной массы, выпавшей в осадок за время хранения;</a:t>
            </a:r>
          </a:p>
          <a:p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073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944206" y="-50021"/>
            <a:ext cx="4732506" cy="97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ru-RU" sz="3200" dirty="0"/>
              <a:t>     Биопрепарат</a:t>
            </a:r>
            <a:br>
              <a:rPr lang="ru-RU" sz="3200" dirty="0"/>
            </a:br>
            <a:r>
              <a:rPr lang="ru-RU" sz="3200" dirty="0"/>
              <a:t>        </a:t>
            </a:r>
            <a:r>
              <a:rPr lang="ru-RU" sz="3200" dirty="0" err="1"/>
              <a:t>Россинка</a:t>
            </a:r>
            <a:endParaRPr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624539-B4E8-A54F-AB3C-AD6FE48CBCD3}"/>
              </a:ext>
            </a:extLst>
          </p:cNvPr>
          <p:cNvSpPr txBox="1"/>
          <p:nvPr/>
        </p:nvSpPr>
        <p:spPr>
          <a:xfrm>
            <a:off x="520869" y="928668"/>
            <a:ext cx="4499866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700" b="1" dirty="0">
                <a:latin typeface="Calibri" panose="020F0502020204030204" pitchFamily="34" charset="0"/>
                <a:cs typeface="Calibri" panose="020F0502020204030204" pitchFamily="34" charset="0"/>
              </a:rPr>
              <a:t>Благодаря богатому разнообразию штаммов полезных  бактерий </a:t>
            </a:r>
            <a:r>
              <a:rPr lang="ru-RU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Россинку</a:t>
            </a:r>
            <a:r>
              <a:rPr lang="ru-RU" sz="1700" b="1" dirty="0">
                <a:latin typeface="Calibri" panose="020F0502020204030204" pitchFamily="34" charset="0"/>
                <a:cs typeface="Calibri" panose="020F0502020204030204" pitchFamily="34" charset="0"/>
              </a:rPr>
              <a:t> можно применять против крайне  сложных органических соединений различных систем, в  аэробных и анаэробных процессах;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700" b="1" dirty="0">
                <a:latin typeface="Calibri" panose="020F0502020204030204" pitchFamily="34" charset="0"/>
                <a:cs typeface="Calibri" panose="020F0502020204030204" pitchFamily="34" charset="0"/>
              </a:rPr>
              <a:t>Бактерии культивированы в замкнутой экосистеме, они  находятся в жидкой среде, и, как только упаковка открывается,  начинают питаться и действовать!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700" b="1" dirty="0">
                <a:latin typeface="Calibri" panose="020F0502020204030204" pitchFamily="34" charset="0"/>
                <a:cs typeface="Calibri" panose="020F0502020204030204" pitchFamily="34" charset="0"/>
              </a:rPr>
              <a:t>Содержат взрослые биологически активные гетеротрофные и  автотрофные бактерии;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700" b="1" dirty="0">
                <a:latin typeface="Calibri" panose="020F0502020204030204" pitchFamily="34" charset="0"/>
                <a:cs typeface="Calibri" panose="020F0502020204030204" pitchFamily="34" charset="0"/>
              </a:rPr>
              <a:t>Расход биопрепаратов </a:t>
            </a:r>
            <a:r>
              <a:rPr lang="ru-RU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Россинка</a:t>
            </a:r>
            <a:r>
              <a:rPr lang="en" sz="17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700" b="1" dirty="0">
                <a:latin typeface="Calibri" panose="020F0502020204030204" pitchFamily="34" charset="0"/>
                <a:cs typeface="Calibri" panose="020F0502020204030204" pitchFamily="34" charset="0"/>
              </a:rPr>
              <a:t>меньше расхода порошковых препаратов.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700" b="1" dirty="0">
                <a:latin typeface="Calibri" panose="020F0502020204030204" pitchFamily="34" charset="0"/>
                <a:cs typeface="Calibri" panose="020F0502020204030204" pitchFamily="34" charset="0"/>
              </a:rPr>
              <a:t>Имеют длительный срок использования, надежную упаковку  для хранения.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ECA777-A2C4-3B4B-ACD9-719BF54790F1}"/>
              </a:ext>
            </a:extLst>
          </p:cNvPr>
          <p:cNvSpPr txBox="1"/>
          <p:nvPr/>
        </p:nvSpPr>
        <p:spPr>
          <a:xfrm>
            <a:off x="5384801" y="-92763"/>
            <a:ext cx="39004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accent1"/>
                </a:solidFill>
              </a:rPr>
              <a:t>  Препараты других</a:t>
            </a:r>
          </a:p>
          <a:p>
            <a:r>
              <a:rPr lang="ru-RU" sz="3200" dirty="0">
                <a:solidFill>
                  <a:schemeClr val="accent1"/>
                </a:solidFill>
              </a:rPr>
              <a:t>    производителей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3C849-64EB-DB4B-A42F-29CA0519E356}"/>
              </a:ext>
            </a:extLst>
          </p:cNvPr>
          <p:cNvSpPr txBox="1"/>
          <p:nvPr/>
        </p:nvSpPr>
        <p:spPr>
          <a:xfrm>
            <a:off x="5907032" y="1149852"/>
            <a:ext cx="3378196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dirty="0">
                <a:latin typeface="Calibri" panose="020F0502020204030204" pitchFamily="34" charset="0"/>
                <a:cs typeface="Calibri" panose="020F0502020204030204" pitchFamily="34" charset="0"/>
              </a:rPr>
              <a:t>Содержат ограниченное количество штаммов полезных бактерий (как правило,  группы </a:t>
            </a:r>
            <a:r>
              <a:rPr lang="en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Bacillius</a:t>
            </a:r>
            <a:r>
              <a:rPr lang="en" sz="17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700" b="1" dirty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en" sz="1700" b="1" dirty="0">
                <a:latin typeface="Calibri" panose="020F0502020204030204" pitchFamily="34" charset="0"/>
                <a:cs typeface="Calibri" panose="020F0502020204030204" pitchFamily="34" charset="0"/>
              </a:rPr>
              <a:t>Pseudomonas). </a:t>
            </a:r>
            <a:r>
              <a:rPr lang="ru-RU" sz="1700" b="1" dirty="0">
                <a:latin typeface="Calibri" panose="020F0502020204030204" pitchFamily="34" charset="0"/>
                <a:cs typeface="Calibri" panose="020F0502020204030204" pitchFamily="34" charset="0"/>
              </a:rPr>
              <a:t>Большинство сухих порошковых бактерий  представляют собой споры, принадлежащих к роду бацилл, что ограничивает  возможности препарата;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dirty="0">
                <a:latin typeface="Calibri" panose="020F0502020204030204" pitchFamily="34" charset="0"/>
                <a:cs typeface="Calibri" panose="020F0502020204030204" pitchFamily="34" charset="0"/>
              </a:rPr>
              <a:t>Началу действия порошковых препаратов предшествует период их роста во  влажной среде, что замедляет скорость реакций и развитие бактерий;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dirty="0">
                <a:latin typeface="Calibri" panose="020F0502020204030204" pitchFamily="34" charset="0"/>
                <a:cs typeface="Calibri" panose="020F0502020204030204" pitchFamily="34" charset="0"/>
              </a:rPr>
              <a:t>Это,  как  правило,  высушенные  термически  или  сублимированные  микроорганизмы, имеющие очень маленький срок хранения.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{54D32321-2BCB-AB4E-8299-C39BB3353FE3}tf10001060</Template>
  <TotalTime>8529</TotalTime>
  <Words>828</Words>
  <Application>Microsoft Macintosh PowerPoint</Application>
  <PresentationFormat>Широкоэкранный</PresentationFormat>
  <Paragraphs>87</Paragraphs>
  <Slides>20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Trebuchet MS</vt:lpstr>
      <vt:lpstr>Wingdings 3</vt:lpstr>
      <vt:lpstr>Аспект</vt:lpstr>
      <vt:lpstr>Органический биопрепарат Россинка</vt:lpstr>
      <vt:lpstr>В нашем составе есть</vt:lpstr>
      <vt:lpstr>Презентация PowerPoint</vt:lpstr>
      <vt:lpstr>Презентация PowerPoint</vt:lpstr>
      <vt:lpstr>  -Очистные сооружения (промышленные, городские, хозяйственно-бытовые) , пруды доочистки, КНС, -Септики, выгребные ямы, дачные туалеты. -Жироуловители. -Столовые, рестораны, кафе, пищевые комбинаты.  - Медицинские учреждения, детские сады -Автономная канализация -Дачные туалеты. -Канализационные трубы.   </vt:lpstr>
      <vt:lpstr> Спектр действия препарата </vt:lpstr>
      <vt:lpstr>Способ применения </vt:lpstr>
      <vt:lpstr>Презентация PowerPoint</vt:lpstr>
      <vt:lpstr>     Биопрепарат         Россинка</vt:lpstr>
      <vt:lpstr>Аналоги </vt:lpstr>
      <vt:lpstr>Форма выпуска препарата  </vt:lpstr>
      <vt:lpstr>10 причин купить наш препарат. </vt:lpstr>
      <vt:lpstr>Стоимость программы применения биопрепарата Россинка примерно вдвое-втрое ниже стоимости использования продуктов других производителей. Экономии расходов при этом удается достичь и за счет расходов непосредственно на препараты, но также и за счет снижения расходов на использование рабочей силы.</vt:lpstr>
      <vt:lpstr>Презентация PowerPoint</vt:lpstr>
      <vt:lpstr>Презентация PowerPoint</vt:lpstr>
      <vt:lpstr>Микробиологические исследования </vt:lpstr>
      <vt:lpstr>Презентация PowerPoint</vt:lpstr>
      <vt:lpstr>Презентация PowerPoint</vt:lpstr>
      <vt:lpstr>Контроль качества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Органический биопрепарат Россинка</dc:title>
  <dc:creator>RomanKh</dc:creator>
  <cp:lastModifiedBy>Microsoft Office User</cp:lastModifiedBy>
  <cp:revision>51</cp:revision>
  <dcterms:created xsi:type="dcterms:W3CDTF">2020-01-16T12:52:27Z</dcterms:created>
  <dcterms:modified xsi:type="dcterms:W3CDTF">2021-06-07T18:34:09Z</dcterms:modified>
</cp:coreProperties>
</file>